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5" r:id="rId11"/>
    <p:sldId id="268" r:id="rId12"/>
    <p:sldId id="269" r:id="rId13"/>
    <p:sldId id="270" r:id="rId14"/>
    <p:sldId id="263" r:id="rId15"/>
    <p:sldId id="271" r:id="rId16"/>
  </p:sldIdLst>
  <p:sldSz cx="14630400" cy="8229600"/>
  <p:notesSz cx="8229600" cy="14630400"/>
  <p:embeddedFontLst>
    <p:embeddedFont>
      <p:font typeface="Barlow" panose="000005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mytro Stepaniuk" userId="8ce86686-8397-463d-8c2a-8fc100474141" providerId="ADAL" clId="{39BD71B3-9DD8-4BBD-AF46-2E7C483A2ED3}"/>
    <pc:docChg chg="modSld">
      <pc:chgData name="Dmytro Stepaniuk" userId="8ce86686-8397-463d-8c2a-8fc100474141" providerId="ADAL" clId="{39BD71B3-9DD8-4BBD-AF46-2E7C483A2ED3}" dt="2025-10-09T06:28:33.894" v="1" actId="208"/>
      <pc:docMkLst>
        <pc:docMk/>
      </pc:docMkLst>
      <pc:sldChg chg="modSp mod">
        <pc:chgData name="Dmytro Stepaniuk" userId="8ce86686-8397-463d-8c2a-8fc100474141" providerId="ADAL" clId="{39BD71B3-9DD8-4BBD-AF46-2E7C483A2ED3}" dt="2025-10-09T06:28:33.894" v="1" actId="208"/>
        <pc:sldMkLst>
          <pc:docMk/>
          <pc:sldMk cId="0" sldId="257"/>
        </pc:sldMkLst>
        <pc:spChg chg="mod">
          <ac:chgData name="Dmytro Stepaniuk" userId="8ce86686-8397-463d-8c2a-8fc100474141" providerId="ADAL" clId="{39BD71B3-9DD8-4BBD-AF46-2E7C483A2ED3}" dt="2025-10-09T06:28:33.894" v="1" actId="208"/>
          <ac:spMkLst>
            <pc:docMk/>
            <pc:sldMk cId="0" sldId="257"/>
            <ac:spMk id="2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342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698665"/>
            <a:ext cx="4755475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ClassQuest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367462" y="2614017"/>
            <a:ext cx="7381875" cy="1640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Turning Classrooms into RPG Adventures</a:t>
            </a:r>
            <a:endParaRPr lang="en-US" sz="5150" dirty="0"/>
          </a:p>
        </p:txBody>
      </p:sp>
      <p:sp>
        <p:nvSpPr>
          <p:cNvPr id="5" name="Shape 2"/>
          <p:cNvSpPr/>
          <p:nvPr/>
        </p:nvSpPr>
        <p:spPr>
          <a:xfrm>
            <a:off x="6367462" y="4575691"/>
            <a:ext cx="7381875" cy="1955125"/>
          </a:xfrm>
          <a:prstGeom prst="roundRect">
            <a:avLst>
              <a:gd name="adj" fmla="val 16418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18" y="4871204"/>
            <a:ext cx="297180" cy="2377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2553" y="4843105"/>
            <a:ext cx="438935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Capstone Project – University of Regina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092553" y="5354241"/>
            <a:ext cx="644282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Team: Alvin Tolentino | Tolani Oke-Steve | Dmytro Stepaniuk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092553" y="5889069"/>
            <a:ext cx="644282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Professor: Tim Maciag</a:t>
            </a: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14B1FE-F829-2997-812D-9AB66CDEF344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8798" y="674846"/>
            <a:ext cx="6387465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ClassQuest Development Timeline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7303770" y="1436846"/>
            <a:ext cx="22860" cy="4762262"/>
          </a:xfrm>
          <a:prstGeom prst="roundRect">
            <a:avLst>
              <a:gd name="adj" fmla="val 104666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Shape 2"/>
          <p:cNvSpPr/>
          <p:nvPr/>
        </p:nvSpPr>
        <p:spPr>
          <a:xfrm>
            <a:off x="6680121" y="1604843"/>
            <a:ext cx="478512" cy="22860"/>
          </a:xfrm>
          <a:prstGeom prst="roundRect">
            <a:avLst>
              <a:gd name="adj" fmla="val 104666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Shape 3"/>
          <p:cNvSpPr/>
          <p:nvPr/>
        </p:nvSpPr>
        <p:spPr>
          <a:xfrm>
            <a:off x="7135773" y="1436846"/>
            <a:ext cx="358854" cy="358854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 4"/>
          <p:cNvSpPr/>
          <p:nvPr/>
        </p:nvSpPr>
        <p:spPr>
          <a:xfrm>
            <a:off x="7208877" y="1483400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144566" y="1491615"/>
            <a:ext cx="2373154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 1: Initiation &amp; Planning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58798" y="1808798"/>
            <a:ext cx="565892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September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858798" y="2159675"/>
            <a:ext cx="5658922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Requirements analysis, tool selection, and client sign-off.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7471767" y="2561749"/>
            <a:ext cx="478512" cy="22860"/>
          </a:xfrm>
          <a:prstGeom prst="roundRect">
            <a:avLst>
              <a:gd name="adj" fmla="val 104666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Shape 9"/>
          <p:cNvSpPr/>
          <p:nvPr/>
        </p:nvSpPr>
        <p:spPr>
          <a:xfrm>
            <a:off x="7135773" y="2393752"/>
            <a:ext cx="358854" cy="358854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2" name="Text 10"/>
          <p:cNvSpPr/>
          <p:nvPr/>
        </p:nvSpPr>
        <p:spPr>
          <a:xfrm>
            <a:off x="7208877" y="2440305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112681" y="2448520"/>
            <a:ext cx="1954530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 2: System Design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8112681" y="2765703"/>
            <a:ext cx="565892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October – November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112681" y="3116580"/>
            <a:ext cx="5658922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Database schema, API architecture, and initial UI/UX mockups.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6680121" y="3386614"/>
            <a:ext cx="478512" cy="22860"/>
          </a:xfrm>
          <a:prstGeom prst="roundRect">
            <a:avLst>
              <a:gd name="adj" fmla="val 1046668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Shape 15"/>
          <p:cNvSpPr/>
          <p:nvPr/>
        </p:nvSpPr>
        <p:spPr>
          <a:xfrm>
            <a:off x="7135773" y="3218617"/>
            <a:ext cx="358854" cy="358854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8" name="Text 16"/>
          <p:cNvSpPr/>
          <p:nvPr/>
        </p:nvSpPr>
        <p:spPr>
          <a:xfrm>
            <a:off x="7208877" y="3265170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4149923" y="3273385"/>
            <a:ext cx="2367796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 3: Development (MVP)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858798" y="3590568"/>
            <a:ext cx="565892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December – February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858798" y="3941445"/>
            <a:ext cx="5658922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Core feature build-out and integration of fantasy mechanics.</a:t>
            </a:r>
            <a:endParaRPr lang="en-US" sz="1000" dirty="0"/>
          </a:p>
        </p:txBody>
      </p:sp>
      <p:sp>
        <p:nvSpPr>
          <p:cNvPr id="22" name="Shape 20"/>
          <p:cNvSpPr/>
          <p:nvPr/>
        </p:nvSpPr>
        <p:spPr>
          <a:xfrm>
            <a:off x="7471767" y="4211479"/>
            <a:ext cx="478512" cy="22860"/>
          </a:xfrm>
          <a:prstGeom prst="roundRect">
            <a:avLst>
              <a:gd name="adj" fmla="val 1046668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3" name="Shape 21"/>
          <p:cNvSpPr/>
          <p:nvPr/>
        </p:nvSpPr>
        <p:spPr>
          <a:xfrm>
            <a:off x="7135773" y="4043482"/>
            <a:ext cx="358854" cy="358854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4" name="Text 22"/>
          <p:cNvSpPr/>
          <p:nvPr/>
        </p:nvSpPr>
        <p:spPr>
          <a:xfrm>
            <a:off x="7208877" y="4090035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8112681" y="4098250"/>
            <a:ext cx="2241233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 4: Testing &amp; Iteration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8112681" y="4415433"/>
            <a:ext cx="565892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March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8112681" y="4766310"/>
            <a:ext cx="5658922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Internal QA, security audits, and deployment to test environments.</a:t>
            </a:r>
            <a:endParaRPr lang="en-US" sz="1000" dirty="0"/>
          </a:p>
        </p:txBody>
      </p:sp>
      <p:sp>
        <p:nvSpPr>
          <p:cNvPr id="28" name="Shape 26"/>
          <p:cNvSpPr/>
          <p:nvPr/>
        </p:nvSpPr>
        <p:spPr>
          <a:xfrm>
            <a:off x="6680121" y="5036344"/>
            <a:ext cx="478512" cy="22860"/>
          </a:xfrm>
          <a:prstGeom prst="roundRect">
            <a:avLst>
              <a:gd name="adj" fmla="val 104666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9" name="Shape 27"/>
          <p:cNvSpPr/>
          <p:nvPr/>
        </p:nvSpPr>
        <p:spPr>
          <a:xfrm>
            <a:off x="7135773" y="4868347"/>
            <a:ext cx="358854" cy="358854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30" name="Text 28"/>
          <p:cNvSpPr/>
          <p:nvPr/>
        </p:nvSpPr>
        <p:spPr>
          <a:xfrm>
            <a:off x="7208877" y="4914900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3832265" y="4923115"/>
            <a:ext cx="2685455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 5: Delivery &amp; Presentation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858798" y="5240298"/>
            <a:ext cx="565892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April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858798" y="5591175"/>
            <a:ext cx="5658922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deployment, documentation, and capstone presentation.</a:t>
            </a:r>
            <a:endParaRPr lang="en-US" sz="1000" dirty="0"/>
          </a:p>
        </p:txBody>
      </p:sp>
      <p:sp>
        <p:nvSpPr>
          <p:cNvPr id="34" name="Text 32"/>
          <p:cNvSpPr/>
          <p:nvPr/>
        </p:nvSpPr>
        <p:spPr>
          <a:xfrm>
            <a:off x="1097994" y="6617732"/>
            <a:ext cx="332482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 Stack: The Tools of the Trade</a:t>
            </a:r>
            <a:endParaRPr lang="en-US" sz="1650" dirty="0"/>
          </a:p>
        </p:txBody>
      </p:sp>
      <p:sp>
        <p:nvSpPr>
          <p:cNvPr id="35" name="Text 33"/>
          <p:cNvSpPr/>
          <p:nvPr/>
        </p:nvSpPr>
        <p:spPr>
          <a:xfrm>
            <a:off x="1097994" y="7122676"/>
            <a:ext cx="12673608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| </a:t>
            </a: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Tailwind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(Frontend) | </a:t>
            </a: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&amp; </a:t>
            </a: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Express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(API) | </a:t>
            </a: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MongoDB Atlas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(Database) | Cloud Hosting</a:t>
            </a:r>
            <a:endParaRPr lang="en-US" sz="1250" dirty="0"/>
          </a:p>
        </p:txBody>
      </p:sp>
      <p:sp>
        <p:nvSpPr>
          <p:cNvPr id="36" name="Shape 34"/>
          <p:cNvSpPr/>
          <p:nvPr/>
        </p:nvSpPr>
        <p:spPr>
          <a:xfrm>
            <a:off x="858798" y="6378535"/>
            <a:ext cx="22860" cy="1178838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EBB19D-E7E0-48F5-C0B9-DA0F2665464D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0200" y="708660"/>
            <a:ext cx="7396401" cy="1178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Business Aware Design (BAD) Principles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360200" y="2205871"/>
            <a:ext cx="7396401" cy="1630204"/>
          </a:xfrm>
          <a:prstGeom prst="roundRect">
            <a:avLst>
              <a:gd name="adj" fmla="val 1952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6383060" y="2228731"/>
            <a:ext cx="848916" cy="1584484"/>
          </a:xfrm>
          <a:prstGeom prst="roundRect">
            <a:avLst>
              <a:gd name="adj" fmla="val 34269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901" y="2822019"/>
            <a:ext cx="318254" cy="3979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145" y="2440900"/>
            <a:ext cx="282975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Core Benefit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4145" y="2921913"/>
            <a:ext cx="628959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primary mission is to re-ignite student engagement and foster critical collaboration skills.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6360200" y="4048244"/>
            <a:ext cx="7396401" cy="1630204"/>
          </a:xfrm>
          <a:prstGeom prst="roundRect">
            <a:avLst>
              <a:gd name="adj" fmla="val 1952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0" name="Shape 6"/>
          <p:cNvSpPr/>
          <p:nvPr/>
        </p:nvSpPr>
        <p:spPr>
          <a:xfrm>
            <a:off x="6383060" y="4071104"/>
            <a:ext cx="848916" cy="1584484"/>
          </a:xfrm>
          <a:prstGeom prst="roundRect">
            <a:avLst>
              <a:gd name="adj" fmla="val 34269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901" y="4664393"/>
            <a:ext cx="318254" cy="3979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44145" y="4283273"/>
            <a:ext cx="282975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Approach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44145" y="4764286"/>
            <a:ext cx="628959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employ iterative prototyping combined with continuous, weekly feedback sessions with teachers.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360200" y="5890617"/>
            <a:ext cx="7396401" cy="1630204"/>
          </a:xfrm>
          <a:prstGeom prst="roundRect">
            <a:avLst>
              <a:gd name="adj" fmla="val 1952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5" name="Shape 10"/>
          <p:cNvSpPr/>
          <p:nvPr/>
        </p:nvSpPr>
        <p:spPr>
          <a:xfrm>
            <a:off x="6383060" y="5913477"/>
            <a:ext cx="848916" cy="1584484"/>
          </a:xfrm>
          <a:prstGeom prst="roundRect">
            <a:avLst>
              <a:gd name="adj" fmla="val 34269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901" y="6506766"/>
            <a:ext cx="318254" cy="39790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44145" y="6125647"/>
            <a:ext cx="282975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Deliverables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44145" y="6606659"/>
            <a:ext cx="628959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fully functional MVP, comprehensive training materials, and permanent demo accounts for evaluation.</a:t>
            </a:r>
            <a:endParaRPr lang="en-US" sz="1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9FE337-03D1-02FC-BD48-EB79578BFB40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08077"/>
            <a:ext cx="7381875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Management Body of Knowledge (PMBOK)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67462" y="2495550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7144583" y="2577703"/>
            <a:ext cx="358116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Stakeholder Communication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144583" y="3053358"/>
            <a:ext cx="660475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continuous and transparent feedback loops, particularly with primary contacts Brian &amp; Kelly.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67462" y="4296966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7144583" y="4379119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Scope Management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144583" y="4854773"/>
            <a:ext cx="660475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Vigilantly managing the project scope to prevent the debilitating effects of "feature creep" on the timeline.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67462" y="6098381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7144583" y="6180534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 Control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144583" y="6656189"/>
            <a:ext cx="660475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Proactively identifying, tracking, and mitigating potential risks using a structured backlog and sprint system.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B24AA-4F8C-2A27-861C-4D2BAE37DE6C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548" y="448270"/>
            <a:ext cx="5581412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Stakeholders: The Council of Allies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70548" y="1110258"/>
            <a:ext cx="13489305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the power and interest of our key partners is crucial for project success.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34" y="1264448"/>
            <a:ext cx="11465838" cy="57385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38849" y="3910378"/>
            <a:ext cx="2153397" cy="286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Low Power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377234" y="6532325"/>
            <a:ext cx="2290849" cy="286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Low Interest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3036604" y="3910378"/>
            <a:ext cx="2153398" cy="286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 Power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370791" y="1517873"/>
            <a:ext cx="2290848" cy="286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 Interest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000220" y="3001310"/>
            <a:ext cx="2210668" cy="1030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Supportive Stakeholders: University of Regina, Professor Maciag</a:t>
            </a:r>
            <a:endParaRPr lang="en-US" sz="10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01" y="4545014"/>
            <a:ext cx="320719" cy="32071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931493" y="5117320"/>
            <a:ext cx="2210669" cy="515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Secondary Support: Community Partners</a:t>
            </a:r>
            <a:endParaRPr lang="en-US" sz="1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0568" y="4551815"/>
            <a:ext cx="320719" cy="32071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035592" y="5198134"/>
            <a:ext cx="2210669" cy="77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Secondary Stakeholders: Parents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568" y="2432780"/>
            <a:ext cx="320719" cy="32071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057238" y="3001310"/>
            <a:ext cx="2210668" cy="515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Stakeholders: Teachers, Students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469" y="2432780"/>
            <a:ext cx="320719" cy="32071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50997" y="1678496"/>
            <a:ext cx="184773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Primary Focus</a:t>
            </a:r>
            <a:endParaRPr lang="en-US" dirty="0"/>
          </a:p>
        </p:txBody>
      </p:sp>
      <p:sp>
        <p:nvSpPr>
          <p:cNvPr id="18" name="Text 11"/>
          <p:cNvSpPr/>
          <p:nvPr/>
        </p:nvSpPr>
        <p:spPr>
          <a:xfrm>
            <a:off x="550997" y="2047947"/>
            <a:ext cx="65757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Teachers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550997" y="2318100"/>
            <a:ext cx="65757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(Our End Users)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550997" y="2664452"/>
            <a:ext cx="6575703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ensure maximum engagement and continuous feedback from this group.</a:t>
            </a:r>
            <a:endParaRPr lang="en-US" sz="1000" dirty="0"/>
          </a:p>
        </p:txBody>
      </p:sp>
      <p:sp>
        <p:nvSpPr>
          <p:cNvPr id="21" name="Text 14"/>
          <p:cNvSpPr/>
          <p:nvPr/>
        </p:nvSpPr>
        <p:spPr>
          <a:xfrm>
            <a:off x="550997" y="3465453"/>
            <a:ext cx="184773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Supporters</a:t>
            </a:r>
            <a:endParaRPr lang="en-US" dirty="0"/>
          </a:p>
        </p:txBody>
      </p:sp>
      <p:sp>
        <p:nvSpPr>
          <p:cNvPr id="22" name="Text 15"/>
          <p:cNvSpPr/>
          <p:nvPr/>
        </p:nvSpPr>
        <p:spPr>
          <a:xfrm>
            <a:off x="570548" y="3850624"/>
            <a:ext cx="65757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Parents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570548" y="4131369"/>
            <a:ext cx="65757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University of Regina / Prof. Maciag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527779" y="4725267"/>
            <a:ext cx="6575703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group provides essential oversight, resources, and credibility.</a:t>
            </a:r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DE0135-8D3A-1F53-FDAE-5EAF72097596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08203D37-A9B4-417A-45CC-861FE34B747D}"/>
              </a:ext>
            </a:extLst>
          </p:cNvPr>
          <p:cNvSpPr/>
          <p:nvPr/>
        </p:nvSpPr>
        <p:spPr>
          <a:xfrm>
            <a:off x="570548" y="4404396"/>
            <a:ext cx="65757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Community Partners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697944"/>
            <a:ext cx="9939814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Risks &amp; Mitigation Strategies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7303770" y="1539835"/>
            <a:ext cx="22860" cy="5991820"/>
          </a:xfrm>
          <a:prstGeom prst="roundRect">
            <a:avLst>
              <a:gd name="adj" fmla="val 1156404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Shape 2"/>
          <p:cNvSpPr/>
          <p:nvPr/>
        </p:nvSpPr>
        <p:spPr>
          <a:xfrm>
            <a:off x="6809423" y="2233255"/>
            <a:ext cx="528638" cy="22860"/>
          </a:xfrm>
          <a:prstGeom prst="roundRect">
            <a:avLst>
              <a:gd name="adj" fmla="val 1156404"/>
            </a:avLst>
          </a:prstGeom>
          <a:solidFill>
            <a:srgbClr val="00E5A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Shape 3"/>
          <p:cNvSpPr/>
          <p:nvPr/>
        </p:nvSpPr>
        <p:spPr>
          <a:xfrm>
            <a:off x="7249120" y="2178606"/>
            <a:ext cx="132159" cy="132159"/>
          </a:xfrm>
          <a:prstGeom prst="roundRect">
            <a:avLst>
              <a:gd name="adj" fmla="val 345947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Shape 4"/>
          <p:cNvSpPr/>
          <p:nvPr/>
        </p:nvSpPr>
        <p:spPr>
          <a:xfrm>
            <a:off x="881063" y="1539835"/>
            <a:ext cx="5905500" cy="1409819"/>
          </a:xfrm>
          <a:prstGeom prst="roundRect">
            <a:avLst>
              <a:gd name="adj" fmla="val 1875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5"/>
          <p:cNvSpPr/>
          <p:nvPr/>
        </p:nvSpPr>
        <p:spPr>
          <a:xfrm>
            <a:off x="4197787" y="1731288"/>
            <a:ext cx="239732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Risk: Overloading Backlog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72515" y="2081808"/>
            <a:ext cx="552259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Too many features added mid-sprint can lead to critical delays in the overall timeline.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292340" y="3290530"/>
            <a:ext cx="528638" cy="22860"/>
          </a:xfrm>
          <a:prstGeom prst="roundRect">
            <a:avLst>
              <a:gd name="adj" fmla="val 1156404"/>
            </a:avLst>
          </a:prstGeom>
          <a:solidFill>
            <a:srgbClr val="0FC3C0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Shape 8"/>
          <p:cNvSpPr/>
          <p:nvPr/>
        </p:nvSpPr>
        <p:spPr>
          <a:xfrm>
            <a:off x="7249120" y="3235881"/>
            <a:ext cx="132159" cy="132159"/>
          </a:xfrm>
          <a:prstGeom prst="roundRect">
            <a:avLst>
              <a:gd name="adj" fmla="val 345947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Shape 9"/>
          <p:cNvSpPr/>
          <p:nvPr/>
        </p:nvSpPr>
        <p:spPr>
          <a:xfrm>
            <a:off x="7843838" y="2597110"/>
            <a:ext cx="5905500" cy="1409819"/>
          </a:xfrm>
          <a:prstGeom prst="roundRect">
            <a:avLst>
              <a:gd name="adj" fmla="val 1875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2" name="Text 10"/>
          <p:cNvSpPr/>
          <p:nvPr/>
        </p:nvSpPr>
        <p:spPr>
          <a:xfrm>
            <a:off x="8035290" y="2788563"/>
            <a:ext cx="22153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Mitigation: Agile Sprints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8035290" y="3139083"/>
            <a:ext cx="552259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Implementing short, focused Agile sprints with fixed goals prevents scope inflation.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809423" y="4171593"/>
            <a:ext cx="528638" cy="22860"/>
          </a:xfrm>
          <a:prstGeom prst="roundRect">
            <a:avLst>
              <a:gd name="adj" fmla="val 1156404"/>
            </a:avLst>
          </a:prstGeom>
          <a:solidFill>
            <a:srgbClr val="1D8DCD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5" name="Shape 13"/>
          <p:cNvSpPr/>
          <p:nvPr/>
        </p:nvSpPr>
        <p:spPr>
          <a:xfrm>
            <a:off x="7249120" y="4116943"/>
            <a:ext cx="132159" cy="132159"/>
          </a:xfrm>
          <a:prstGeom prst="roundRect">
            <a:avLst>
              <a:gd name="adj" fmla="val 345947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6" name="Shape 14"/>
          <p:cNvSpPr/>
          <p:nvPr/>
        </p:nvSpPr>
        <p:spPr>
          <a:xfrm>
            <a:off x="881063" y="3478173"/>
            <a:ext cx="5905500" cy="1409819"/>
          </a:xfrm>
          <a:prstGeom prst="roundRect">
            <a:avLst>
              <a:gd name="adj" fmla="val 1875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7" name="Text 15"/>
          <p:cNvSpPr/>
          <p:nvPr/>
        </p:nvSpPr>
        <p:spPr>
          <a:xfrm>
            <a:off x="4154686" y="3669625"/>
            <a:ext cx="24404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Risk: Technical Challenges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72515" y="4020145"/>
            <a:ext cx="552259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Unforeseen integration or platform compatibility issues could slow down the MVP's readiness.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292340" y="5052774"/>
            <a:ext cx="528638" cy="22860"/>
          </a:xfrm>
          <a:prstGeom prst="roundRect">
            <a:avLst>
              <a:gd name="adj" fmla="val 1156404"/>
            </a:avLst>
          </a:prstGeom>
          <a:solidFill>
            <a:srgbClr val="A9D18E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CA"/>
          </a:p>
        </p:txBody>
      </p:sp>
      <p:sp>
        <p:nvSpPr>
          <p:cNvPr id="20" name="Shape 18"/>
          <p:cNvSpPr/>
          <p:nvPr/>
        </p:nvSpPr>
        <p:spPr>
          <a:xfrm>
            <a:off x="7249120" y="4998125"/>
            <a:ext cx="132159" cy="132159"/>
          </a:xfrm>
          <a:prstGeom prst="roundRect">
            <a:avLst>
              <a:gd name="adj" fmla="val 34594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CA"/>
          </a:p>
        </p:txBody>
      </p:sp>
      <p:sp>
        <p:nvSpPr>
          <p:cNvPr id="21" name="Shape 19"/>
          <p:cNvSpPr/>
          <p:nvPr/>
        </p:nvSpPr>
        <p:spPr>
          <a:xfrm>
            <a:off x="7843838" y="4359354"/>
            <a:ext cx="5905500" cy="1409819"/>
          </a:xfrm>
          <a:prstGeom prst="roundRect">
            <a:avLst>
              <a:gd name="adj" fmla="val 18751"/>
            </a:avLst>
          </a:prstGeom>
          <a:solidFill>
            <a:srgbClr val="0A081B"/>
          </a:solidFill>
          <a:ln w="1524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2" name="Text 20"/>
          <p:cNvSpPr/>
          <p:nvPr/>
        </p:nvSpPr>
        <p:spPr>
          <a:xfrm>
            <a:off x="8035290" y="4550807"/>
            <a:ext cx="257579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Mitigation: Frequent Testing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8035290" y="4901327"/>
            <a:ext cx="552259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Dedicated weekly testing periods on production environments, especially Chromebooks.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809423" y="5933956"/>
            <a:ext cx="528638" cy="22860"/>
          </a:xfrm>
          <a:prstGeom prst="roundRect">
            <a:avLst>
              <a:gd name="adj" fmla="val 1156404"/>
            </a:avLst>
          </a:prstGeom>
          <a:solidFill>
            <a:srgbClr val="00E5A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5" name="Shape 23"/>
          <p:cNvSpPr/>
          <p:nvPr/>
        </p:nvSpPr>
        <p:spPr>
          <a:xfrm>
            <a:off x="7249120" y="5879306"/>
            <a:ext cx="132159" cy="132159"/>
          </a:xfrm>
          <a:prstGeom prst="roundRect">
            <a:avLst>
              <a:gd name="adj" fmla="val 345947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6" name="Shape 24"/>
          <p:cNvSpPr/>
          <p:nvPr/>
        </p:nvSpPr>
        <p:spPr>
          <a:xfrm>
            <a:off x="881063" y="5240536"/>
            <a:ext cx="5905500" cy="1409819"/>
          </a:xfrm>
          <a:prstGeom prst="roundRect">
            <a:avLst>
              <a:gd name="adj" fmla="val 1875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7" name="Text 25"/>
          <p:cNvSpPr/>
          <p:nvPr/>
        </p:nvSpPr>
        <p:spPr>
          <a:xfrm>
            <a:off x="4637008" y="5431988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Risk: Feature Creep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072515" y="5782508"/>
            <a:ext cx="552259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New requests distracting from the core MVP functionality leading to loss of focus.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7292340" y="6815138"/>
            <a:ext cx="528638" cy="22860"/>
          </a:xfrm>
          <a:prstGeom prst="roundRect">
            <a:avLst>
              <a:gd name="adj" fmla="val 1156404"/>
            </a:avLst>
          </a:prstGeom>
          <a:solidFill>
            <a:srgbClr val="0FC3C0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0" name="Shape 28"/>
          <p:cNvSpPr/>
          <p:nvPr/>
        </p:nvSpPr>
        <p:spPr>
          <a:xfrm>
            <a:off x="7249120" y="6760488"/>
            <a:ext cx="132159" cy="132159"/>
          </a:xfrm>
          <a:prstGeom prst="roundRect">
            <a:avLst>
              <a:gd name="adj" fmla="val 345947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1" name="Shape 29"/>
          <p:cNvSpPr/>
          <p:nvPr/>
        </p:nvSpPr>
        <p:spPr>
          <a:xfrm>
            <a:off x="7843838" y="6121718"/>
            <a:ext cx="5905500" cy="1409819"/>
          </a:xfrm>
          <a:prstGeom prst="roundRect">
            <a:avLst>
              <a:gd name="adj" fmla="val 1875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32" name="Text 30"/>
          <p:cNvSpPr/>
          <p:nvPr/>
        </p:nvSpPr>
        <p:spPr>
          <a:xfrm>
            <a:off x="8035290" y="6313170"/>
            <a:ext cx="294513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Mitigation: Clear Scope Reviews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8035290" y="6663690"/>
            <a:ext cx="552259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Strict weekly reviews of the project charter and prioritizing must-have features.</a:t>
            </a:r>
            <a:endParaRPr lang="en-US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EA0591-8E9A-929C-E46D-6D52E39BF2E6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66167"/>
            <a:ext cx="6787396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81063" y="1627584"/>
            <a:ext cx="6176605" cy="772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 ClassQuest</a:t>
            </a:r>
            <a:endParaRPr lang="en-US" sz="4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701766"/>
            <a:ext cx="3297198" cy="32971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1063" y="6200299"/>
            <a:ext cx="268545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Alvin Tolentino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81063" y="6656784"/>
            <a:ext cx="412158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 eaLnBrk="1" latinLnBrk="0" hangingPunct="1">
              <a:lnSpc>
                <a:spcPts val="1800"/>
              </a:lnSpc>
              <a:buNone/>
            </a:pPr>
            <a:r>
              <a:rPr lang="en-US" sz="1600" kern="1200" dirty="0">
                <a:solidFill>
                  <a:srgbClr val="E0E4E6"/>
                </a:solidFill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Frontend Developer / UI-UX Designer</a:t>
            </a:r>
            <a:endParaRPr lang="en-CA" sz="1600" dirty="0">
              <a:effectLst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347" y="2701766"/>
            <a:ext cx="3297198" cy="32971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347" y="6200299"/>
            <a:ext cx="268545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Tolani Oke-Steve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54347" y="6656784"/>
            <a:ext cx="412158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 eaLnBrk="1" latinLnBrk="0" hangingPunct="1">
              <a:lnSpc>
                <a:spcPts val="1800"/>
              </a:lnSpc>
              <a:buNone/>
            </a:pPr>
            <a:r>
              <a:rPr lang="en-US" sz="1600" kern="1200" dirty="0">
                <a:solidFill>
                  <a:srgbClr val="E0E4E6"/>
                </a:solidFill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Frontend Developer / UI-UX Designer</a:t>
            </a:r>
            <a:endParaRPr lang="en-CA" sz="1600" dirty="0">
              <a:effectLst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632" y="2701766"/>
            <a:ext cx="3297317" cy="329731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27632" y="6200418"/>
            <a:ext cx="268545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Dmytro Stepaniuk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27632" y="6656903"/>
            <a:ext cx="412170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Manager / Backend Developer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881063" y="7205782"/>
            <a:ext cx="1286827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University of Regina – Capstone Project 2025–2026</a:t>
            </a:r>
            <a:endParaRPr lang="en-US" sz="12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3D058-65CB-4E75-A0BA-9895D75F2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2080" y="7780616"/>
            <a:ext cx="1676400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980" y="656034"/>
            <a:ext cx="4444841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Meet the Quest Forging Team</a:t>
            </a:r>
            <a:endParaRPr lang="en-US" sz="2550" dirty="0"/>
          </a:p>
        </p:txBody>
      </p:sp>
      <p:sp>
        <p:nvSpPr>
          <p:cNvPr id="3" name="Shape 1"/>
          <p:cNvSpPr/>
          <p:nvPr/>
        </p:nvSpPr>
        <p:spPr>
          <a:xfrm>
            <a:off x="789980" y="1356955"/>
            <a:ext cx="13050441" cy="1125974"/>
          </a:xfrm>
          <a:prstGeom prst="roundRect">
            <a:avLst>
              <a:gd name="adj" fmla="val 19547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Shape 2"/>
          <p:cNvSpPr/>
          <p:nvPr/>
        </p:nvSpPr>
        <p:spPr>
          <a:xfrm>
            <a:off x="805220" y="1372195"/>
            <a:ext cx="586859" cy="1095494"/>
          </a:xfrm>
          <a:prstGeom prst="roundRect">
            <a:avLst>
              <a:gd name="adj" fmla="val 34388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56" y="1782366"/>
            <a:ext cx="220028" cy="2750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8764" y="1518880"/>
            <a:ext cx="1630323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Alvin Tolentino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538764" y="1810583"/>
            <a:ext cx="1228641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 Developer / UI-UX Designer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538764" y="2133243"/>
            <a:ext cx="12286417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Crafting the visual magic and user experience.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789980" y="2629614"/>
            <a:ext cx="13050441" cy="1125974"/>
          </a:xfrm>
          <a:prstGeom prst="roundRect">
            <a:avLst>
              <a:gd name="adj" fmla="val 19547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0" name="Shape 7"/>
          <p:cNvSpPr/>
          <p:nvPr/>
        </p:nvSpPr>
        <p:spPr>
          <a:xfrm>
            <a:off x="805220" y="2644854"/>
            <a:ext cx="586859" cy="1095494"/>
          </a:xfrm>
          <a:prstGeom prst="roundRect">
            <a:avLst>
              <a:gd name="adj" fmla="val 34388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56" y="3055025"/>
            <a:ext cx="220028" cy="27503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38764" y="2791539"/>
            <a:ext cx="1630323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Tolani Oke-Steve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1538764" y="3083243"/>
            <a:ext cx="1228641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 Developer / UI-UX Designer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1538764" y="3405902"/>
            <a:ext cx="12286417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Focusing on accessible and engaging interface design.</a:t>
            </a:r>
            <a:endParaRPr lang="en-US" sz="900" dirty="0"/>
          </a:p>
        </p:txBody>
      </p:sp>
      <p:sp>
        <p:nvSpPr>
          <p:cNvPr id="15" name="Shape 11"/>
          <p:cNvSpPr/>
          <p:nvPr/>
        </p:nvSpPr>
        <p:spPr>
          <a:xfrm>
            <a:off x="789980" y="3902273"/>
            <a:ext cx="13050441" cy="1125974"/>
          </a:xfrm>
          <a:prstGeom prst="roundRect">
            <a:avLst>
              <a:gd name="adj" fmla="val 19547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6" name="Shape 12"/>
          <p:cNvSpPr/>
          <p:nvPr/>
        </p:nvSpPr>
        <p:spPr>
          <a:xfrm>
            <a:off x="805220" y="3917513"/>
            <a:ext cx="586859" cy="1095494"/>
          </a:xfrm>
          <a:prstGeom prst="roundRect">
            <a:avLst>
              <a:gd name="adj" fmla="val 34388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56" y="4327684"/>
            <a:ext cx="220028" cy="27503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538764" y="4064198"/>
            <a:ext cx="1630323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Dmytro Stepaniuk</a:t>
            </a:r>
            <a:endParaRPr lang="en-US" sz="1250" dirty="0"/>
          </a:p>
        </p:txBody>
      </p:sp>
      <p:sp>
        <p:nvSpPr>
          <p:cNvPr id="19" name="Text 14"/>
          <p:cNvSpPr/>
          <p:nvPr/>
        </p:nvSpPr>
        <p:spPr>
          <a:xfrm>
            <a:off x="1538764" y="4355902"/>
            <a:ext cx="1228641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Manager / Backend Developer</a:t>
            </a:r>
            <a:endParaRPr lang="en-US" sz="1150" dirty="0"/>
          </a:p>
        </p:txBody>
      </p:sp>
      <p:sp>
        <p:nvSpPr>
          <p:cNvPr id="20" name="Text 15"/>
          <p:cNvSpPr/>
          <p:nvPr/>
        </p:nvSpPr>
        <p:spPr>
          <a:xfrm>
            <a:off x="1538764" y="4678561"/>
            <a:ext cx="12286417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scope and building the secure architecture.</a:t>
            </a:r>
            <a:endParaRPr lang="en-US" sz="900" dirty="0"/>
          </a:p>
        </p:txBody>
      </p:sp>
      <p:sp>
        <p:nvSpPr>
          <p:cNvPr id="21" name="Shape 16"/>
          <p:cNvSpPr/>
          <p:nvPr/>
        </p:nvSpPr>
        <p:spPr>
          <a:xfrm>
            <a:off x="789980" y="5174932"/>
            <a:ext cx="13050441" cy="1125974"/>
          </a:xfrm>
          <a:prstGeom prst="roundRect">
            <a:avLst>
              <a:gd name="adj" fmla="val 19547"/>
            </a:avLst>
          </a:prstGeom>
          <a:solidFill>
            <a:srgbClr val="0A081B">
              <a:alpha val="75000"/>
            </a:srgbClr>
          </a:solidFill>
          <a:ln w="1524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2" name="Shape 17"/>
          <p:cNvSpPr/>
          <p:nvPr/>
        </p:nvSpPr>
        <p:spPr>
          <a:xfrm>
            <a:off x="805220" y="5190173"/>
            <a:ext cx="586859" cy="1095494"/>
          </a:xfrm>
          <a:prstGeom prst="roundRect">
            <a:avLst>
              <a:gd name="adj" fmla="val 34388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956" y="5600343"/>
            <a:ext cx="220028" cy="27503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538764" y="5336858"/>
            <a:ext cx="1660684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Professor Tim Maciag</a:t>
            </a:r>
            <a:endParaRPr lang="en-US" sz="1250" dirty="0"/>
          </a:p>
        </p:txBody>
      </p:sp>
      <p:sp>
        <p:nvSpPr>
          <p:cNvPr id="25" name="Text 19"/>
          <p:cNvSpPr/>
          <p:nvPr/>
        </p:nvSpPr>
        <p:spPr>
          <a:xfrm>
            <a:off x="1538764" y="5628561"/>
            <a:ext cx="1228641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Academic Supervisor</a:t>
            </a:r>
            <a:endParaRPr lang="en-US" sz="1150" dirty="0"/>
          </a:p>
        </p:txBody>
      </p:sp>
      <p:sp>
        <p:nvSpPr>
          <p:cNvPr id="26" name="Text 20"/>
          <p:cNvSpPr/>
          <p:nvPr/>
        </p:nvSpPr>
        <p:spPr>
          <a:xfrm>
            <a:off x="1538764" y="5951220"/>
            <a:ext cx="12286417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Guiding our academic rigor and project execution.</a:t>
            </a:r>
            <a:endParaRPr lang="en-US" sz="900" dirty="0"/>
          </a:p>
        </p:txBody>
      </p:sp>
      <p:sp>
        <p:nvSpPr>
          <p:cNvPr id="27" name="Shape 21"/>
          <p:cNvSpPr/>
          <p:nvPr/>
        </p:nvSpPr>
        <p:spPr>
          <a:xfrm>
            <a:off x="789980" y="6447592"/>
            <a:ext cx="13050441" cy="1125974"/>
          </a:xfrm>
          <a:prstGeom prst="roundRect">
            <a:avLst>
              <a:gd name="adj" fmla="val 19547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8" name="Shape 22"/>
          <p:cNvSpPr/>
          <p:nvPr/>
        </p:nvSpPr>
        <p:spPr>
          <a:xfrm>
            <a:off x="805220" y="6462832"/>
            <a:ext cx="586859" cy="1095494"/>
          </a:xfrm>
          <a:prstGeom prst="roundRect">
            <a:avLst>
              <a:gd name="adj" fmla="val 34388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956" y="6873002"/>
            <a:ext cx="220028" cy="275034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1538764" y="6609517"/>
            <a:ext cx="1630323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Teacher-Clients</a:t>
            </a:r>
            <a:endParaRPr lang="en-US" sz="1250" dirty="0"/>
          </a:p>
        </p:txBody>
      </p:sp>
      <p:sp>
        <p:nvSpPr>
          <p:cNvPr id="31" name="Text 24"/>
          <p:cNvSpPr/>
          <p:nvPr/>
        </p:nvSpPr>
        <p:spPr>
          <a:xfrm>
            <a:off x="1538764" y="6901220"/>
            <a:ext cx="1228641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Brian Nenson &amp; Kelly Chambers</a:t>
            </a:r>
            <a:endParaRPr lang="en-US" sz="1150" dirty="0"/>
          </a:p>
        </p:txBody>
      </p:sp>
      <p:sp>
        <p:nvSpPr>
          <p:cNvPr id="32" name="Text 25"/>
          <p:cNvSpPr/>
          <p:nvPr/>
        </p:nvSpPr>
        <p:spPr>
          <a:xfrm>
            <a:off x="1538764" y="7223879"/>
            <a:ext cx="12286417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vital partners from Saskatchewan Public Schools.</a:t>
            </a:r>
            <a:endParaRPr lang="en-US" sz="9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45393F-F786-2567-8190-93389C707157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941207"/>
            <a:ext cx="12646819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Missing Treasure: Why a New Tool is Needed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79" y="4983301"/>
            <a:ext cx="377547" cy="4719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99141" y="5018008"/>
            <a:ext cx="3261479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Gap Left by Classcraft: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After the discontinuation of a beloved, engaging classroom RPG tool, educators were left without a comprehensive alternative.</a:t>
            </a:r>
            <a:endParaRPr lang="en-US" sz="19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719" y="4983301"/>
            <a:ext cx="377547" cy="47196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3381" y="5018008"/>
            <a:ext cx="3261598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Fragmented Focus: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Existing popular platforms, such as Khan Academy or ClassDojo, tend to focus either on static lesson delivery or basic behavior management.</a:t>
            </a:r>
            <a:endParaRPr lang="en-US" sz="19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78" y="4983301"/>
            <a:ext cx="377547" cy="47196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487739" y="5018008"/>
            <a:ext cx="3261598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Lack of Integration: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Critically, none seamlessly combine high-level learning objectives, true RPG-style mechanics, and collaborative teamwork.</a:t>
            </a:r>
            <a:endParaRPr lang="en-US" sz="19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66CAEF-5F81-27D4-0E3A-416D0C60B648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60095"/>
            <a:ext cx="6714292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Opportunity: Forging a New Path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81063" y="1672471"/>
            <a:ext cx="754903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are stepping in to fill this critical engagement gap with ClassQuest, a purpose-built solution designed specifically for educators in our community.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81063" y="2394942"/>
            <a:ext cx="754903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is an opportunity to provide a superior, localized, and practical alternative for transforming classrooms.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881063" y="3157061"/>
            <a:ext cx="7549039" cy="528638"/>
          </a:xfrm>
          <a:prstGeom prst="roundRect">
            <a:avLst>
              <a:gd name="adj" fmla="val 48006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423" y="3256121"/>
            <a:ext cx="264319" cy="3303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7275" y="3861911"/>
            <a:ext cx="715847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Affordable &amp; Flexible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881063" y="4459129"/>
            <a:ext cx="7549039" cy="528638"/>
          </a:xfrm>
          <a:prstGeom prst="roundRect">
            <a:avLst>
              <a:gd name="adj" fmla="val 48006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423" y="4558189"/>
            <a:ext cx="264319" cy="3303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57275" y="5163979"/>
            <a:ext cx="727854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Web-Based Simplicity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881063" y="5761196"/>
            <a:ext cx="7549039" cy="528638"/>
          </a:xfrm>
          <a:prstGeom prst="roundRect">
            <a:avLst>
              <a:gd name="adj" fmla="val 48006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423" y="5860256"/>
            <a:ext cx="264319" cy="33039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7275" y="6466046"/>
            <a:ext cx="732472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Chromebook Optimized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881063" y="7085290"/>
            <a:ext cx="754903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ClassQuest is designed to be fun for students while remaining simple and powerful for teachers.</a:t>
            </a:r>
            <a:endParaRPr lang="en-US" sz="12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537" y="1712119"/>
            <a:ext cx="4998720" cy="4998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C5F4A8-6605-100A-B22D-0B336AC088A8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915" y="691039"/>
            <a:ext cx="5786557" cy="453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ClassQuest: The Mechanics of Fun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365915" y="1389698"/>
            <a:ext cx="7384971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ClassQuest transforms the standard classroom experience into a personalized role-playing adventure, integrating core academics with game design elements.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15" y="2096095"/>
            <a:ext cx="326588" cy="326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65915" y="2626757"/>
            <a:ext cx="18148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Guilds &amp; Avatars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365915" y="2951559"/>
            <a:ext cx="738497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join teams and customize their characters to begin their journey.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915" y="3539490"/>
            <a:ext cx="326588" cy="326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365915" y="4070152"/>
            <a:ext cx="19978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Progression &amp; Rewards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365915" y="4394954"/>
            <a:ext cx="738497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Earn </a:t>
            </a:r>
            <a:r>
              <a:rPr lang="en-US" sz="14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XP, Gold, and Hearts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homework, participation, and projects.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915" y="4982885"/>
            <a:ext cx="326588" cy="3265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65915" y="5513546"/>
            <a:ext cx="18148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Teacher as GM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365915" y="5838349"/>
            <a:ext cx="738497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Teachers manage the world, assign quests, and control the flow of the narrative.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915" y="6426279"/>
            <a:ext cx="326588" cy="326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365915" y="6956941"/>
            <a:ext cx="18148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Boss Battles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365915" y="7281743"/>
            <a:ext cx="738497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High-stakes exams, major assignments, or quarterly tests become epic 'Boss Battles'.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F8CA12-6F78-93C9-20E4-7563D39DA17B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469" y="555903"/>
            <a:ext cx="8726805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Why: The Golden Circle of ClassQuest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07469" y="1521619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define our purpose, process, and product to ensure every design choice aligns with our central mission: </a:t>
            </a:r>
            <a:r>
              <a:rPr lang="en-US" sz="1550" dirty="0">
                <a:solidFill>
                  <a:srgbClr val="000000"/>
                </a:solidFill>
                <a:highlight>
                  <a:srgbClr val="29DDDA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making learning irresistible.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9" y="2072402"/>
            <a:ext cx="13215461" cy="60480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87862" y="2859253"/>
            <a:ext cx="2598585" cy="32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387862" y="3288020"/>
            <a:ext cx="3222245" cy="584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Web-based RPG platform for classrooms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83765" y="4847171"/>
            <a:ext cx="2598585" cy="32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19963" y="5275937"/>
            <a:ext cx="2962387" cy="584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Gamify assignments into quests and achievements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87862" y="5873612"/>
            <a:ext cx="2598585" cy="32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87862" y="6302378"/>
            <a:ext cx="3222245" cy="584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Make learning engaging and social again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A695D1-7972-5B0F-01E4-DE893F6AAD4F}"/>
              </a:ext>
            </a:extLst>
          </p:cNvPr>
          <p:cNvSpPr/>
          <p:nvPr/>
        </p:nvSpPr>
        <p:spPr>
          <a:xfrm>
            <a:off x="12849225" y="7791450"/>
            <a:ext cx="1676400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004" y="474583"/>
            <a:ext cx="7162681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Shifting the Paradigm: Impact &amp; Value Proposition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604004" y="1203127"/>
            <a:ext cx="18409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Current Reality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11054" y="1588413"/>
            <a:ext cx="4011175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are often passively disengaged, and teachers are forced to juggle multiple, non-integrated behavioral and grading tools.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04004" y="1588413"/>
            <a:ext cx="15240" cy="44196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4" y="2157989"/>
            <a:ext cx="3734879" cy="37348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130029" y="1203127"/>
            <a:ext cx="217741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New Reality (ClassQuest)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337079" y="1588413"/>
            <a:ext cx="3924225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create collaborative, immersive classrooms that consistently inspire internal motivation and a lasting love for learning.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130029" y="1588413"/>
            <a:ext cx="15240" cy="44196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270" y="2185631"/>
            <a:ext cx="3707238" cy="37072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093146" y="3260865"/>
            <a:ext cx="6277549" cy="176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achieve this new reality, we prioritize three core build requirements: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9384091" y="3565170"/>
            <a:ext cx="627754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simple, easy-to-access browser-based system.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9384091" y="3849372"/>
            <a:ext cx="627754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Strongly reinforce teamwork and positive peer support.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9384091" y="4142861"/>
            <a:ext cx="627754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robust data security and privacy compliance.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8D0F18-08A4-4DD9-3B43-31C5A9F2F15A}"/>
              </a:ext>
            </a:extLst>
          </p:cNvPr>
          <p:cNvSpPr/>
          <p:nvPr/>
        </p:nvSpPr>
        <p:spPr>
          <a:xfrm>
            <a:off x="12849225" y="7791450"/>
            <a:ext cx="1662147" cy="352425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056" y="652939"/>
            <a:ext cx="7214354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Who Are We Building for? Our Guild Members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76" y="1492091"/>
            <a:ext cx="4235291" cy="423529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435" y="1492091"/>
            <a:ext cx="4235410" cy="423541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313" y="1492091"/>
            <a:ext cx="4235410" cy="423541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56" y="6002893"/>
            <a:ext cx="463034" cy="46303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1056" y="6658808"/>
            <a:ext cx="254591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Students (Grades 5–8)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831056" y="7008614"/>
            <a:ext cx="419409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Love games and instant gratification.</a:t>
            </a:r>
            <a:endParaRPr lang="en-US" sz="1200" dirty="0"/>
          </a:p>
        </p:txBody>
      </p:sp>
      <p:sp>
        <p:nvSpPr>
          <p:cNvPr id="9" name="Text 3"/>
          <p:cNvSpPr/>
          <p:nvPr/>
        </p:nvSpPr>
        <p:spPr>
          <a:xfrm>
            <a:off x="831056" y="7309366"/>
            <a:ext cx="419409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Typically have short attention spans.</a:t>
            </a:r>
            <a:endParaRPr lang="en-US" sz="1200" dirty="0"/>
          </a:p>
        </p:txBody>
      </p:sp>
      <p:sp>
        <p:nvSpPr>
          <p:cNvPr id="10" name="Text 4"/>
          <p:cNvSpPr/>
          <p:nvPr/>
        </p:nvSpPr>
        <p:spPr>
          <a:xfrm>
            <a:off x="831056" y="7610118"/>
            <a:ext cx="419409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Rely primarily on Chromebooks for school work.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033" y="6002893"/>
            <a:ext cx="463034" cy="46303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218033" y="6658808"/>
            <a:ext cx="2057995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Teachers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5218033" y="7008614"/>
            <a:ext cx="419421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Need automation for repetitive tasks.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5218033" y="7309366"/>
            <a:ext cx="419421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Require templates for quick lesson setup.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218033" y="7610118"/>
            <a:ext cx="419421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Tools must enhance student engagement.</a:t>
            </a:r>
            <a:endParaRPr lang="en-US" sz="12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129" y="6002893"/>
            <a:ext cx="463034" cy="46303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605129" y="6658808"/>
            <a:ext cx="2057995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Parents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9605129" y="7008614"/>
            <a:ext cx="419421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Seek high-level visibility into progress.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9605129" y="7309366"/>
            <a:ext cx="419421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Value transparency and results.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68B57F-FA11-A9BA-12EF-B66EC4A3D1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2400" y="7784147"/>
            <a:ext cx="1676400" cy="35242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605129" y="7610118"/>
            <a:ext cx="419421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Prefer insights over micromanagement tools.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14601"/>
            <a:ext cx="7579519" cy="807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Minimal Viable Product (MVP): Our First Artifact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6268641" y="1784985"/>
            <a:ext cx="336363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Features of the ClassQuest MVP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052" y="2170450"/>
            <a:ext cx="217884" cy="2722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40723" y="2190393"/>
            <a:ext cx="3537109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Secure Access: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Utilizing secure logins and unique classroom codes for enrollment.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052" y="2925782"/>
            <a:ext cx="217884" cy="2722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0723" y="2945725"/>
            <a:ext cx="3537109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Gamified Elements: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Custom avatars, guilds, collaborative quests, and engaging "boss battles" for assessments.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052" y="3913525"/>
            <a:ext cx="217884" cy="27229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740723" y="3933468"/>
            <a:ext cx="3537109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Progress System: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 motivating XP, Gold, and Hearts system for tracking effort and rewards.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3052" y="4668857"/>
            <a:ext cx="217884" cy="2722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40723" y="4688800"/>
            <a:ext cx="3537109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Teacher Tools: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Intuitive dashboards, pre-built templates, and limited student leaderboards for competitive fun.</a:t>
            </a:r>
            <a:endParaRPr lang="en-US" sz="1200" dirty="0"/>
          </a:p>
        </p:txBody>
      </p:sp>
      <p:sp>
        <p:nvSpPr>
          <p:cNvPr id="13" name="Text 6"/>
          <p:cNvSpPr/>
          <p:nvPr/>
        </p:nvSpPr>
        <p:spPr>
          <a:xfrm>
            <a:off x="10639782" y="1784985"/>
            <a:ext cx="241446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Campaign Constraints</a:t>
            </a:r>
            <a:endParaRPr lang="en-US" sz="1500" dirty="0"/>
          </a:p>
        </p:txBody>
      </p:sp>
      <p:sp>
        <p:nvSpPr>
          <p:cNvPr id="14" name="Shape 7"/>
          <p:cNvSpPr/>
          <p:nvPr/>
        </p:nvSpPr>
        <p:spPr>
          <a:xfrm>
            <a:off x="10639782" y="2408277"/>
            <a:ext cx="3215878" cy="988457"/>
          </a:xfrm>
          <a:prstGeom prst="roundRect">
            <a:avLst>
              <a:gd name="adj" fmla="val 7401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CA" sz="2000"/>
          </a:p>
        </p:txBody>
      </p:sp>
      <p:sp>
        <p:nvSpPr>
          <p:cNvPr id="15" name="Shape 8"/>
          <p:cNvSpPr/>
          <p:nvPr/>
        </p:nvSpPr>
        <p:spPr>
          <a:xfrm>
            <a:off x="10639782" y="2393037"/>
            <a:ext cx="3215878" cy="60960"/>
          </a:xfrm>
          <a:prstGeom prst="roundRect">
            <a:avLst>
              <a:gd name="adj" fmla="val 35748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CA" sz="2000"/>
          </a:p>
        </p:txBody>
      </p:sp>
      <p:sp>
        <p:nvSpPr>
          <p:cNvPr id="16" name="Shape 9"/>
          <p:cNvSpPr/>
          <p:nvPr/>
        </p:nvSpPr>
        <p:spPr>
          <a:xfrm>
            <a:off x="12029837" y="2190393"/>
            <a:ext cx="435769" cy="435769"/>
          </a:xfrm>
          <a:prstGeom prst="roundRect">
            <a:avLst>
              <a:gd name="adj" fmla="val 20983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0568" y="2299335"/>
            <a:ext cx="174308" cy="21788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800278" y="2771418"/>
            <a:ext cx="2894886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Tight Timeline: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Complete development in just 8 months.</a:t>
            </a:r>
            <a:endParaRPr lang="en-US" sz="1200" dirty="0"/>
          </a:p>
        </p:txBody>
      </p:sp>
      <p:sp>
        <p:nvSpPr>
          <p:cNvPr id="19" name="Shape 11"/>
          <p:cNvSpPr/>
          <p:nvPr/>
        </p:nvSpPr>
        <p:spPr>
          <a:xfrm>
            <a:off x="10639782" y="3759875"/>
            <a:ext cx="3215878" cy="988457"/>
          </a:xfrm>
          <a:prstGeom prst="roundRect">
            <a:avLst>
              <a:gd name="adj" fmla="val 7401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CA" sz="2000"/>
          </a:p>
        </p:txBody>
      </p:sp>
      <p:sp>
        <p:nvSpPr>
          <p:cNvPr id="20" name="Shape 12"/>
          <p:cNvSpPr/>
          <p:nvPr/>
        </p:nvSpPr>
        <p:spPr>
          <a:xfrm>
            <a:off x="10639782" y="3744635"/>
            <a:ext cx="3215878" cy="60960"/>
          </a:xfrm>
          <a:prstGeom prst="roundRect">
            <a:avLst>
              <a:gd name="adj" fmla="val 357483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CA" sz="2000"/>
          </a:p>
        </p:txBody>
      </p:sp>
      <p:sp>
        <p:nvSpPr>
          <p:cNvPr id="21" name="Shape 13"/>
          <p:cNvSpPr/>
          <p:nvPr/>
        </p:nvSpPr>
        <p:spPr>
          <a:xfrm>
            <a:off x="12029837" y="3541990"/>
            <a:ext cx="435769" cy="435769"/>
          </a:xfrm>
          <a:prstGeom prst="roundRect">
            <a:avLst>
              <a:gd name="adj" fmla="val 20983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CA" sz="200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60568" y="3650933"/>
            <a:ext cx="174308" cy="217884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0800278" y="4123015"/>
            <a:ext cx="2894886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Small Team: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Efficient execution with only three core developers.</a:t>
            </a:r>
            <a:endParaRPr lang="en-US" sz="1200" dirty="0"/>
          </a:p>
        </p:txBody>
      </p:sp>
      <p:sp>
        <p:nvSpPr>
          <p:cNvPr id="24" name="Shape 15"/>
          <p:cNvSpPr/>
          <p:nvPr/>
        </p:nvSpPr>
        <p:spPr>
          <a:xfrm>
            <a:off x="10639782" y="5111472"/>
            <a:ext cx="3215878" cy="988457"/>
          </a:xfrm>
          <a:prstGeom prst="roundRect">
            <a:avLst>
              <a:gd name="adj" fmla="val 7401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CA" sz="2000"/>
          </a:p>
        </p:txBody>
      </p:sp>
      <p:sp>
        <p:nvSpPr>
          <p:cNvPr id="25" name="Shape 16"/>
          <p:cNvSpPr/>
          <p:nvPr/>
        </p:nvSpPr>
        <p:spPr>
          <a:xfrm>
            <a:off x="10639782" y="5096232"/>
            <a:ext cx="3215878" cy="60960"/>
          </a:xfrm>
          <a:prstGeom prst="roundRect">
            <a:avLst>
              <a:gd name="adj" fmla="val 357483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CA" sz="2000"/>
          </a:p>
        </p:txBody>
      </p:sp>
      <p:sp>
        <p:nvSpPr>
          <p:cNvPr id="26" name="Shape 17"/>
          <p:cNvSpPr/>
          <p:nvPr/>
        </p:nvSpPr>
        <p:spPr>
          <a:xfrm>
            <a:off x="12029837" y="4893588"/>
            <a:ext cx="435769" cy="435769"/>
          </a:xfrm>
          <a:prstGeom prst="roundRect">
            <a:avLst>
              <a:gd name="adj" fmla="val 20983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CA" sz="200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60568" y="5002530"/>
            <a:ext cx="174308" cy="217884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10800278" y="5474613"/>
            <a:ext cx="2894886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Compliance: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Strict adherence to privacy and accessibility standards.</a:t>
            </a:r>
            <a:endParaRPr lang="en-US" sz="1200" dirty="0"/>
          </a:p>
        </p:txBody>
      </p:sp>
      <p:sp>
        <p:nvSpPr>
          <p:cNvPr id="29" name="Shape 19"/>
          <p:cNvSpPr/>
          <p:nvPr/>
        </p:nvSpPr>
        <p:spPr>
          <a:xfrm>
            <a:off x="10639782" y="6463070"/>
            <a:ext cx="3215878" cy="988457"/>
          </a:xfrm>
          <a:prstGeom prst="roundRect">
            <a:avLst>
              <a:gd name="adj" fmla="val 7401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CA" sz="2000"/>
          </a:p>
        </p:txBody>
      </p:sp>
      <p:sp>
        <p:nvSpPr>
          <p:cNvPr id="30" name="Shape 20"/>
          <p:cNvSpPr/>
          <p:nvPr/>
        </p:nvSpPr>
        <p:spPr>
          <a:xfrm>
            <a:off x="10639782" y="6447830"/>
            <a:ext cx="3215878" cy="60960"/>
          </a:xfrm>
          <a:prstGeom prst="roundRect">
            <a:avLst>
              <a:gd name="adj" fmla="val 357483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CA" sz="2000"/>
          </a:p>
        </p:txBody>
      </p:sp>
      <p:sp>
        <p:nvSpPr>
          <p:cNvPr id="31" name="Shape 21"/>
          <p:cNvSpPr/>
          <p:nvPr/>
        </p:nvSpPr>
        <p:spPr>
          <a:xfrm>
            <a:off x="12029837" y="6245185"/>
            <a:ext cx="435769" cy="435769"/>
          </a:xfrm>
          <a:prstGeom prst="roundRect">
            <a:avLst>
              <a:gd name="adj" fmla="val 20983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CA" sz="2000"/>
          </a:p>
        </p:txBody>
      </p:sp>
      <p:pic>
        <p:nvPicPr>
          <p:cNvPr id="3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60568" y="6354128"/>
            <a:ext cx="174308" cy="217884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10800278" y="6826210"/>
            <a:ext cx="2894886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Platform: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Must ensure seamless and fast functionality on standard Chromebooks.</a:t>
            </a:r>
            <a:endParaRPr lang="en-US" sz="1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E5C10A2-925A-DB2F-5386-49A133D70A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56964" y="7768947"/>
            <a:ext cx="1676400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1207</Words>
  <Application>Microsoft Office PowerPoint</Application>
  <PresentationFormat>Custom</PresentationFormat>
  <Paragraphs>176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Spline Sans Bold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Dmytro Stepaniuk</cp:lastModifiedBy>
  <cp:revision>2</cp:revision>
  <dcterms:created xsi:type="dcterms:W3CDTF">2025-10-09T02:09:58Z</dcterms:created>
  <dcterms:modified xsi:type="dcterms:W3CDTF">2025-10-09T06:28:41Z</dcterms:modified>
</cp:coreProperties>
</file>